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1" r:id="rId5"/>
    <p:sldId id="260" r:id="rId6"/>
    <p:sldId id="259" r:id="rId7"/>
    <p:sldId id="268" r:id="rId8"/>
    <p:sldId id="266" r:id="rId9"/>
    <p:sldId id="270" r:id="rId10"/>
    <p:sldId id="269" r:id="rId11"/>
    <p:sldId id="271" r:id="rId12"/>
    <p:sldId id="272" r:id="rId13"/>
    <p:sldId id="27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0" autoAdjust="0"/>
    <p:restoredTop sz="88706" autoAdjust="0"/>
  </p:normalViewPr>
  <p:slideViewPr>
    <p:cSldViewPr snapToGrid="0">
      <p:cViewPr varScale="1">
        <p:scale>
          <a:sx n="51" d="100"/>
          <a:sy n="51" d="100"/>
        </p:scale>
        <p:origin x="7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6D5B00-FB2A-47A6-AC49-575C6BD903AC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09013C-F9DC-4D9C-82F6-68C11152D7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3617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Generally pre specified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9013C-F9DC-4D9C-82F6-68C11152D7D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184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Generally pre specified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9013C-F9DC-4D9C-82F6-68C11152D7D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944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Will show figures shortly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9013C-F9DC-4D9C-82F6-68C11152D7D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814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9013C-F9DC-4D9C-82F6-68C11152D7D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895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9013C-F9DC-4D9C-82F6-68C11152D7D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4895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Walk thru the plot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09013C-F9DC-4D9C-82F6-68C11152D7D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316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05FEA-0D6F-4476-9545-4AF7D0621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Helvetica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C6DBDB-BD1E-402E-A4A8-677DE09981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Helvetica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77329-486B-44BA-A4F0-38EE98585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fld id="{BB2CE346-5722-402C-AD58-9DD8C63E8DD8}" type="datetimeFigureOut">
              <a:rPr lang="en-US" smtClean="0"/>
              <a:pPr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F31CB4-90AB-4151-AB4A-5CCAD8B91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9676AE-B771-44B4-B227-A81C8578C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" pitchFamily="2" charset="0"/>
              </a:defRPr>
            </a:lvl1pPr>
          </a:lstStyle>
          <a:p>
            <a:fld id="{A9A09265-CE52-40FE-9339-B16FF4832C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51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45F2C-D96E-4B8E-B64C-6A804DE80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2CB4FB-5A6E-4346-991A-DFF43051DD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45432-4417-4897-8F24-61BEFE12F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CE346-5722-402C-AD58-9DD8C63E8DD8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0728BD-89D3-401C-80F5-B83B45348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B1CC07-2D9A-4B2F-A03C-6485BD412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09265-CE52-40FE-9339-B16FF4832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250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6836A6-C336-4F6D-B161-8C2F75A2B5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ADA079-054B-44A7-A985-31FCEF7B91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417CD2-B19D-43A9-8385-4D77D5253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CE346-5722-402C-AD58-9DD8C63E8DD8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A7A6AC-9D81-413E-9D64-293733153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1D1B4-B9A1-4D97-8678-8A07AB385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09265-CE52-40FE-9339-B16FF4832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452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F60F4-0A21-4303-AF90-CCE6E4B451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DD9A0-C481-4040-BE4F-4FCA8CF57A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2361CA-F05D-45DC-950F-1CE2B61D5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CE346-5722-402C-AD58-9DD8C63E8DD8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5E278A-EB8D-43F8-8EF2-747C2369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93CAE8-5AE2-41C6-AFDE-3113E0943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09265-CE52-40FE-9339-B16FF4832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710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EF34D-8113-40C2-868A-ECF1F5CFF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FA9FE3-2B44-43E3-BF9D-FDC570F1B8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3D0786-F90C-4944-A460-7BCCDE85D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CE346-5722-402C-AD58-9DD8C63E8DD8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8C44AB-576B-4CC9-8EF3-8D11E6224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3D500-9EFB-4A1D-9E2E-2A7313F25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09265-CE52-40FE-9339-B16FF4832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6729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69B84-2793-4B91-A2D5-E0DA7773B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25128-4F7A-4899-B90F-CD26F92901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78CA62-6E48-4FE2-A241-DA683E5730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11EAE0-AE76-49E8-954D-39CB653C8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CE346-5722-402C-AD58-9DD8C63E8DD8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F6E934-0142-467D-ACDB-5FCA05E40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B4B315-A3D1-456E-BCA8-AF0604C2D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09265-CE52-40FE-9339-B16FF4832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5511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3BFF7-F862-4BAD-ACA6-E15D22528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CA269A-D2C0-4F99-8490-1F0551ED2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5CEDCA-A217-41CC-A578-73AA6331B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37D27A-49E2-4F59-8FEB-F722584290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A35BA5-86D4-48E2-91B0-5326D2D65A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8C4FDB-BF54-47F0-9FDF-AE8699291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CE346-5722-402C-AD58-9DD8C63E8DD8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A490E8-6DB5-4DF5-A80E-7CB8120872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ACA286-AC35-44EF-8FCB-3862E9151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09265-CE52-40FE-9339-B16FF4832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3013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3A0AC-0DF7-46CA-BE55-2006D9A1A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103FF9-D634-4FEF-9C42-A078B95AB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CE346-5722-402C-AD58-9DD8C63E8DD8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62CCFF-45C3-48D1-9F65-449DA368C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1F8E31-9B4E-4A16-A637-9B868435E9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09265-CE52-40FE-9339-B16FF4832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196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3BAEC6-C03E-4DEA-BF41-F1552CA31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CE346-5722-402C-AD58-9DD8C63E8DD8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08A7C8-835A-44DE-A4DE-30152FA7B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72B2CA-23FC-4D3F-9266-10AE5E0F5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09265-CE52-40FE-9339-B16FF4832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773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FDA60-D1FA-4B2B-BCD0-758D75F51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E3BBC-F94B-4F6D-9366-80349D199D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89EFD0-FA30-442B-9EC3-83F1175449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B88215-0AE3-4BF6-89DC-C7962DD76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CE346-5722-402C-AD58-9DD8C63E8DD8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17DFA3-C630-4C0A-8E4B-C80F23BC5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10A6FA-CB12-4755-91CB-7BDDDFBA7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09265-CE52-40FE-9339-B16FF4832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490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F52F61-78C9-4E6B-B910-3275A2BE4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2E1172-8BFF-48F9-8C8E-25C0268F330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25C9D9-38DA-40F8-BE13-C3CFC5EB1D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04EE8A-535D-475D-AC19-68AC85387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CE346-5722-402C-AD58-9DD8C63E8DD8}" type="datetimeFigureOut">
              <a:rPr lang="en-US" smtClean="0"/>
              <a:t>3/11/2019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64B974-76DF-429C-BCD7-40DC858D2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9521F6-245D-4CDC-92AF-D24BA5E8F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A09265-CE52-40FE-9339-B16FF4832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5351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02274F-3A09-4329-AC46-B44FEFDC5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24AE44-DE0D-4836-BB38-BADE08B726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685E6-B51B-4C8F-A0CC-8A05EF1CA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BB2CE346-5722-402C-AD58-9DD8C63E8DD8}" type="datetimeFigureOut">
              <a:rPr lang="en-US" smtClean="0"/>
              <a:pPr/>
              <a:t>3/11/2019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883C34-2E39-4DAF-AFD8-2F3CA5610B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B1D93-C97E-4E68-BD2D-3742E5F450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" pitchFamily="2" charset="0"/>
              </a:defRPr>
            </a:lvl1pPr>
          </a:lstStyle>
          <a:p>
            <a:fld id="{A9A09265-CE52-40FE-9339-B16FF4832C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9296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A910B-7FEC-46A7-B421-8BE9EFC3A5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Progress on Growth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18E502-FE99-4679-BE4C-E4524CD6ED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Maia Kapur PSTAT Group Call </a:t>
            </a:r>
          </a:p>
          <a:p>
            <a:r>
              <a:rPr lang="en-US" dirty="0"/>
              <a:t>11 Mar 2019</a:t>
            </a:r>
          </a:p>
        </p:txBody>
      </p:sp>
    </p:spTree>
    <p:extLst>
      <p:ext uri="{BB962C8B-B14F-4D97-AF65-F5344CB8AC3E}">
        <p14:creationId xmlns:p14="http://schemas.microsoft.com/office/powerpoint/2010/main" val="16100898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23C82-36E3-4B3F-81A1-3AFB9E32B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the GAM analysis looks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5C8183-BEF0-4D52-B889-D060D4C4E0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0239" y="1317988"/>
            <a:ext cx="7371522" cy="5361106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573F6F28-8BE8-4F05-957E-407CAA8EEB8E}"/>
              </a:ext>
            </a:extLst>
          </p:cNvPr>
          <p:cNvGrpSpPr/>
          <p:nvPr/>
        </p:nvGrpSpPr>
        <p:grpSpPr>
          <a:xfrm>
            <a:off x="5774636" y="2216426"/>
            <a:ext cx="6182137" cy="4174435"/>
            <a:chOff x="5774636" y="2216426"/>
            <a:chExt cx="6182137" cy="4174435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63719B97-D93F-4D45-B49F-7B77AE676DC5}"/>
                </a:ext>
              </a:extLst>
            </p:cNvPr>
            <p:cNvSpPr txBox="1"/>
            <p:nvPr/>
          </p:nvSpPr>
          <p:spPr>
            <a:xfrm>
              <a:off x="10157790" y="2216426"/>
              <a:ext cx="1798983" cy="1200329"/>
            </a:xfrm>
            <a:prstGeom prst="rect">
              <a:avLst/>
            </a:prstGeom>
            <a:solidFill>
              <a:schemeClr val="tx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  <a:latin typeface="Helvetica" pitchFamily="2" charset="0"/>
                </a:rPr>
                <a:t>Lat break @ 25, Lon break @ 26 – pretty close!</a:t>
              </a:r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996EDA80-2B52-4DFE-8892-0F58BC1E5AF5}"/>
                </a:ext>
              </a:extLst>
            </p:cNvPr>
            <p:cNvCxnSpPr>
              <a:cxnSpLocks/>
              <a:stCxn id="3" idx="1"/>
            </p:cNvCxnSpPr>
            <p:nvPr/>
          </p:nvCxnSpPr>
          <p:spPr>
            <a:xfrm flipH="1">
              <a:off x="5774636" y="2816591"/>
              <a:ext cx="4383154" cy="102985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34AF46BA-DCA7-4A55-90B4-E25007FEA29C}"/>
                </a:ext>
              </a:extLst>
            </p:cNvPr>
            <p:cNvCxnSpPr>
              <a:cxnSpLocks/>
              <a:stCxn id="3" idx="1"/>
            </p:cNvCxnSpPr>
            <p:nvPr/>
          </p:nvCxnSpPr>
          <p:spPr>
            <a:xfrm flipH="1">
              <a:off x="7096540" y="2816591"/>
              <a:ext cx="3061250" cy="357427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07180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23C82-36E3-4B3F-81A1-3AFB9E32B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to Sablefish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D83F5CA-A10F-4423-A856-3EDA1BA9E2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428" y="1624496"/>
            <a:ext cx="9797143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006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5072F51-62BE-4226-83F8-348A29104C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02" r="20275"/>
          <a:stretch/>
        </p:blipFill>
        <p:spPr>
          <a:xfrm>
            <a:off x="1279813" y="1386393"/>
            <a:ext cx="4825996" cy="528002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A10E072-E4B8-441A-BBCE-A1DDEC9531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1144" y="173546"/>
            <a:ext cx="5410729" cy="64928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923C82-36E3-4B3F-81A1-3AFB9E32B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to Sablefish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84BDDA6-E9FB-4618-A0D4-0031246ECBAE}"/>
              </a:ext>
            </a:extLst>
          </p:cNvPr>
          <p:cNvGrpSpPr/>
          <p:nvPr/>
        </p:nvGrpSpPr>
        <p:grpSpPr>
          <a:xfrm>
            <a:off x="3692811" y="2114462"/>
            <a:ext cx="3240736" cy="2064091"/>
            <a:chOff x="8265533" y="1861112"/>
            <a:chExt cx="3804231" cy="170976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8B908F5-0BA8-4C85-A497-3899978B0A23}"/>
                </a:ext>
              </a:extLst>
            </p:cNvPr>
            <p:cNvSpPr txBox="1"/>
            <p:nvPr/>
          </p:nvSpPr>
          <p:spPr>
            <a:xfrm>
              <a:off x="9780623" y="1861112"/>
              <a:ext cx="2289141" cy="535380"/>
            </a:xfrm>
            <a:prstGeom prst="rect">
              <a:avLst/>
            </a:prstGeom>
            <a:solidFill>
              <a:schemeClr val="tx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  <a:latin typeface="Helvetica" pitchFamily="2" charset="0"/>
                </a:rPr>
                <a:t>Potential ecosystem split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2F7E29A2-FBE7-4ED8-B949-6ADBE42FCC41}"/>
                </a:ext>
              </a:extLst>
            </p:cNvPr>
            <p:cNvCxnSpPr>
              <a:cxnSpLocks/>
              <a:stCxn id="8" idx="1"/>
            </p:cNvCxnSpPr>
            <p:nvPr/>
          </p:nvCxnSpPr>
          <p:spPr>
            <a:xfrm flipH="1">
              <a:off x="8265533" y="2128802"/>
              <a:ext cx="1515090" cy="144207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9135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23C82-36E3-4B3F-81A1-3AFB9E32B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C518BB-5787-45E5-AA9F-383503DA152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Finalize performance testing of IBM</a:t>
            </a:r>
          </a:p>
          <a:p>
            <a:r>
              <a:rPr lang="en-US" dirty="0"/>
              <a:t>Consider creating another E/W split on SAB data – </a:t>
            </a:r>
            <a:r>
              <a:rPr lang="en-US" b="1" dirty="0"/>
              <a:t>where should this be?</a:t>
            </a:r>
          </a:p>
          <a:p>
            <a:r>
              <a:rPr lang="en-US" dirty="0"/>
              <a:t>Update with new WC ages, once available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75605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92141-5BCE-4886-B0E7-86138E010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 of this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EA7A79-6669-4A08-9076-0BA87254BC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Find/Develop data-driven method to ID spatial break points in growth</a:t>
            </a:r>
          </a:p>
          <a:p>
            <a:r>
              <a:rPr lang="en-US" dirty="0"/>
              <a:t>See if there are areas between which sablefish growth differs</a:t>
            </a:r>
          </a:p>
        </p:txBody>
      </p:sp>
    </p:spTree>
    <p:extLst>
      <p:ext uri="{BB962C8B-B14F-4D97-AF65-F5344CB8AC3E}">
        <p14:creationId xmlns:p14="http://schemas.microsoft.com/office/powerpoint/2010/main" val="1664197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C68B-1EDC-4399-A554-0880C7D67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Previous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C294F-9224-4ADE-A3D5-4194553B6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200" dirty="0" err="1"/>
              <a:t>Gertseva</a:t>
            </a:r>
            <a:r>
              <a:rPr lang="en-US" sz="2200" dirty="0"/>
              <a:t> et al., </a:t>
            </a:r>
            <a:r>
              <a:rPr lang="en-US" sz="2200" dirty="0" err="1"/>
              <a:t>Echave</a:t>
            </a:r>
            <a:r>
              <a:rPr lang="en-US" sz="2200" dirty="0"/>
              <a:t> et al. – </a:t>
            </a:r>
            <a:r>
              <a:rPr lang="en-US" sz="2200" i="1" dirty="0"/>
              <a:t>a priori </a:t>
            </a:r>
            <a:r>
              <a:rPr lang="en-US" sz="2200" dirty="0"/>
              <a:t>breaks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E23C8C-022D-44C5-901F-6D6237D658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0145" y="0"/>
            <a:ext cx="4521855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4B129D2-7932-4A32-A648-9E42095E49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388" y="2508184"/>
            <a:ext cx="7357444" cy="4349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780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C68B-1EDC-4399-A554-0880C7D67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things I’ve tried/am aware of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0C294F-9224-4ADE-A3D5-4194553B6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i="1" dirty="0"/>
              <a:t>A priori </a:t>
            </a:r>
            <a:r>
              <a:rPr lang="en-US" dirty="0"/>
              <a:t>breaks – prefer data-driven</a:t>
            </a:r>
          </a:p>
          <a:p>
            <a:r>
              <a:rPr lang="en-US" dirty="0"/>
              <a:t>VAST – was interesting, but didn’t indicate change points, just gradients</a:t>
            </a:r>
          </a:p>
          <a:p>
            <a:r>
              <a:rPr lang="en-US" dirty="0"/>
              <a:t>STARS method (</a:t>
            </a:r>
            <a:r>
              <a:rPr lang="en-US" dirty="0" err="1"/>
              <a:t>Roidonov</a:t>
            </a:r>
            <a:r>
              <a:rPr lang="en-US" dirty="0"/>
              <a:t> ~2003 – may use as comparison)</a:t>
            </a:r>
          </a:p>
        </p:txBody>
      </p:sp>
    </p:spTree>
    <p:extLst>
      <p:ext uri="{BB962C8B-B14F-4D97-AF65-F5344CB8AC3E}">
        <p14:creationId xmlns:p14="http://schemas.microsoft.com/office/powerpoint/2010/main" val="1264250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1670-567A-4726-9851-260B4EC19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proposed method (in a nutshell)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CDB8536-5141-4417-AED8-6953C03E7DD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“Let the data talk”</a:t>
                </a:r>
              </a:p>
              <a:p>
                <a:r>
                  <a:rPr lang="en-US" dirty="0"/>
                  <a:t>Fit a Generalized Additive Model (GAM) to a single age and sex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>
                          <a:latin typeface="Cambria Math" panose="02040503050406030204" pitchFamily="18" charset="0"/>
                        </a:rPr>
                        <m:t>𝑔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 +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𝑙𝑒𝑛𝑔𝑡h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𝑖𝑛𝑡𝑒𝑟𝑐𝑒𝑝𝑡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 +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𝑠𝑚𝑜𝑜𝑡h𝑒𝑟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𝑦𝑒𝑎𝑟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)+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𝑠𝑚𝑜𝑜𝑡h𝑒𝑟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𝑙𝑎𝑡𝑖𝑡𝑢𝑑𝑒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)+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  <a:p>
                <a:r>
                  <a:rPr lang="en-US" dirty="0"/>
                  <a:t>Evaluate 1</a:t>
                </a:r>
                <a:r>
                  <a:rPr lang="en-US" baseline="30000" dirty="0"/>
                  <a:t>st</a:t>
                </a:r>
                <a:r>
                  <a:rPr lang="en-US" dirty="0"/>
                  <a:t> derivative of the latitude smoother to see where it is changing most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CDB8536-5141-4417-AED8-6953C03E7D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043" t="-2381" r="-19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03333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1670-567A-4726-9851-260B4EC19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B8536-5141-4417-AED8-6953C03E7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23857" cy="4351338"/>
          </a:xfrm>
        </p:spPr>
        <p:txBody>
          <a:bodyPr>
            <a:normAutofit/>
          </a:bodyPr>
          <a:lstStyle/>
          <a:p>
            <a:r>
              <a:rPr lang="en-US" dirty="0"/>
              <a:t>Does this actually work?</a:t>
            </a:r>
          </a:p>
          <a:p>
            <a:r>
              <a:rPr lang="en-US" dirty="0"/>
              <a:t>Built an Individual Based Model with artificially-induced spatial changes</a:t>
            </a:r>
          </a:p>
          <a:p>
            <a:r>
              <a:rPr lang="en-US" dirty="0"/>
              <a:t>Fish in different “regions” are subject to different life-history regimes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B6E2C72-B709-4FCF-8A3B-38F396C93E56}"/>
              </a:ext>
            </a:extLst>
          </p:cNvPr>
          <p:cNvSpPr/>
          <p:nvPr/>
        </p:nvSpPr>
        <p:spPr>
          <a:xfrm>
            <a:off x="6270171" y="2351314"/>
            <a:ext cx="5921829" cy="450668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463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61670-567A-4726-9851-260B4EC19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Simulation Testing</a:t>
            </a:r>
          </a:p>
        </p:txBody>
      </p:sp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A39A68A7-A2CD-4BA9-B66F-848BE9C3D2D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7331" y="1825625"/>
            <a:ext cx="4351338" cy="4351338"/>
          </a:xfr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013A4453-5F14-4DC3-A4FD-49DC217BF4C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2990457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23C82-36E3-4B3F-81A1-3AFB9E32B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the GAM analysis looks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DC518BB-5787-45E5-AA9F-383503DA152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Filter to only have single-aged fish, to avoid age effects</a:t>
            </a:r>
          </a:p>
          <a:p>
            <a:r>
              <a:rPr lang="en-US" dirty="0"/>
              <a:t>GAM diagnostics generally good</a:t>
            </a:r>
          </a:p>
          <a:p>
            <a:r>
              <a:rPr lang="en-US" dirty="0"/>
              <a:t>100 trials each for several spatial scenarios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AC44ED-414B-42A8-A838-C17A89609EE0}"/>
              </a:ext>
            </a:extLst>
          </p:cNvPr>
          <p:cNvSpPr/>
          <p:nvPr/>
        </p:nvSpPr>
        <p:spPr>
          <a:xfrm>
            <a:off x="5878286" y="4868883"/>
            <a:ext cx="6313714" cy="198911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25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23C82-36E3-4B3F-81A1-3AFB9E32B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the GAM analysis looks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5C8183-BEF0-4D52-B889-D060D4C4E0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0239" y="1317988"/>
            <a:ext cx="7371522" cy="5361106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64E768DC-1D99-4C98-9C55-A1E5FC42A69B}"/>
              </a:ext>
            </a:extLst>
          </p:cNvPr>
          <p:cNvGrpSpPr/>
          <p:nvPr/>
        </p:nvGrpSpPr>
        <p:grpSpPr>
          <a:xfrm>
            <a:off x="7295323" y="2368524"/>
            <a:ext cx="4585249" cy="1599194"/>
            <a:chOff x="7371524" y="2216426"/>
            <a:chExt cx="4585249" cy="1599194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C93BD7F-E7C5-4CED-AD81-435CC5D803F2}"/>
                </a:ext>
              </a:extLst>
            </p:cNvPr>
            <p:cNvSpPr txBox="1"/>
            <p:nvPr/>
          </p:nvSpPr>
          <p:spPr>
            <a:xfrm>
              <a:off x="10157790" y="2216426"/>
              <a:ext cx="1798983" cy="923330"/>
            </a:xfrm>
            <a:prstGeom prst="rect">
              <a:avLst/>
            </a:prstGeom>
            <a:solidFill>
              <a:schemeClr val="tx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  <a:latin typeface="Helvetica" pitchFamily="2" charset="0"/>
                </a:rPr>
                <a:t>No breaks identified – good!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0CD55AB6-96E3-4286-ADB8-66F40D15B664}"/>
                </a:ext>
              </a:extLst>
            </p:cNvPr>
            <p:cNvCxnSpPr>
              <a:cxnSpLocks/>
              <a:stCxn id="20" idx="1"/>
            </p:cNvCxnSpPr>
            <p:nvPr/>
          </p:nvCxnSpPr>
          <p:spPr>
            <a:xfrm flipH="1">
              <a:off x="7371524" y="2678091"/>
              <a:ext cx="2786266" cy="113752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98747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6529</TotalTime>
  <Words>309</Words>
  <Application>Microsoft Office PowerPoint</Application>
  <PresentationFormat>Widescreen</PresentationFormat>
  <Paragraphs>48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Cambria Math</vt:lpstr>
      <vt:lpstr>Helvetica</vt:lpstr>
      <vt:lpstr>Office Theme</vt:lpstr>
      <vt:lpstr>Progress on Growth Modeling</vt:lpstr>
      <vt:lpstr>Objective of this work</vt:lpstr>
      <vt:lpstr>Previous work</vt:lpstr>
      <vt:lpstr>Other things I’ve tried/am aware of</vt:lpstr>
      <vt:lpstr>Our proposed method (in a nutshell)</vt:lpstr>
      <vt:lpstr>Simulation Testing</vt:lpstr>
      <vt:lpstr>Simulation Testing</vt:lpstr>
      <vt:lpstr>How the GAM analysis looks</vt:lpstr>
      <vt:lpstr>How the GAM analysis looks</vt:lpstr>
      <vt:lpstr>How the GAM analysis looks</vt:lpstr>
      <vt:lpstr>Application to Sablefish</vt:lpstr>
      <vt:lpstr>Application to Sablefish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 on Growth Modeling</dc:title>
  <dc:creator>Maia Kapur</dc:creator>
  <cp:lastModifiedBy>mkapur</cp:lastModifiedBy>
  <cp:revision>29</cp:revision>
  <dcterms:created xsi:type="dcterms:W3CDTF">2019-02-26T19:22:57Z</dcterms:created>
  <dcterms:modified xsi:type="dcterms:W3CDTF">2019-03-11T21:56:00Z</dcterms:modified>
</cp:coreProperties>
</file>

<file path=docProps/thumbnail.jpeg>
</file>